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9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8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83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8026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5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4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75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51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5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5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60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6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7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9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6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69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pexels.com/video/burning-charcoal-fire-854692/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64E1-9CD9-F3BD-EFB4-273F72B03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665985" cy="3329581"/>
          </a:xfrm>
        </p:spPr>
        <p:txBody>
          <a:bodyPr/>
          <a:lstStyle/>
          <a:p>
            <a:r>
              <a:rPr lang="en-US" dirty="0"/>
              <a:t>Proposal Presentation for Fire-Based Random Number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A587B-42E0-5009-1762-5348BBE7E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Chad Schwenke &amp; Tristan Sauer – CS 4910</a:t>
            </a:r>
          </a:p>
        </p:txBody>
      </p:sp>
    </p:spTree>
    <p:extLst>
      <p:ext uri="{BB962C8B-B14F-4D97-AF65-F5344CB8AC3E}">
        <p14:creationId xmlns:p14="http://schemas.microsoft.com/office/powerpoint/2010/main" val="179979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97" y="229434"/>
            <a:ext cx="9404723" cy="1400530"/>
          </a:xfrm>
        </p:spPr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27" y="1331259"/>
            <a:ext cx="4381871" cy="517586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The results showed that we successfully passed all randomness tests (need 248 in each proportion)</a:t>
            </a:r>
          </a:p>
          <a:p>
            <a:endParaRPr lang="en-US" sz="3200" dirty="0"/>
          </a:p>
          <a:p>
            <a:r>
              <a:rPr lang="en-US" sz="3200" dirty="0"/>
              <a:t>Tested 256 different bit streams, each one million bits long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1D0539-8E0C-AF9A-A84E-B77B222BF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618" y="0"/>
            <a:ext cx="6671382" cy="4433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E05F96-FD40-F49B-383D-21DDF01D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019" y="4433777"/>
            <a:ext cx="7417981" cy="242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58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3CB14-1327-1AC1-9BA9-AD79F877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462272"/>
            <a:ext cx="9404723" cy="1400530"/>
          </a:xfrm>
        </p:spPr>
        <p:txBody>
          <a:bodyPr/>
          <a:lstStyle/>
          <a:p>
            <a:pPr algn="ctr"/>
            <a:r>
              <a:rPr lang="en-US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44722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0F6C9-0175-1C7C-7403-44AF7C4E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Why do we need random number generators?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2C3D5-0FC5-800A-D7C0-5FDFD1FD9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04100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Cryptographic applications need to create random numbers that are difficult to predict</a:t>
            </a:r>
          </a:p>
          <a:p>
            <a:endParaRPr lang="en-US" sz="2800" dirty="0"/>
          </a:p>
          <a:p>
            <a:r>
              <a:rPr lang="en-US" sz="2800" dirty="0"/>
              <a:t>These random numbers can be used as secret keys for symmetric ciphers, session keys for live applications, and more</a:t>
            </a:r>
          </a:p>
          <a:p>
            <a:endParaRPr lang="en-US" sz="2800" dirty="0"/>
          </a:p>
          <a:p>
            <a:r>
              <a:rPr lang="en-US" sz="2800" dirty="0"/>
              <a:t>The use of weak PRNGs is now considered a CVE by MITRE</a:t>
            </a:r>
          </a:p>
          <a:p>
            <a:pPr lvl="1"/>
            <a:r>
              <a:rPr lang="en-US" sz="2600" dirty="0"/>
              <a:t>https://cwe.mitre.org/data/definitions/338.html</a:t>
            </a:r>
          </a:p>
        </p:txBody>
      </p:sp>
    </p:spTree>
    <p:extLst>
      <p:ext uri="{BB962C8B-B14F-4D97-AF65-F5344CB8AC3E}">
        <p14:creationId xmlns:p14="http://schemas.microsoft.com/office/powerpoint/2010/main" val="121148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7FBD-AF37-DE11-A4AB-6C8B5D806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CB20-340A-F6D8-9521-52BACAB6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425" y="1570535"/>
            <a:ext cx="3528323" cy="46336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 MP4 footage of a real-life fire (open-source video for initial test)</a:t>
            </a:r>
          </a:p>
          <a:p>
            <a:endParaRPr lang="en-US" dirty="0"/>
          </a:p>
          <a:p>
            <a:r>
              <a:rPr lang="en-US" dirty="0"/>
              <a:t>Fire in real life has lots of chaos (wind speeds, oxygen levels in the air, shape of wood, etc.)</a:t>
            </a:r>
          </a:p>
          <a:p>
            <a:endParaRPr lang="en-US" dirty="0"/>
          </a:p>
          <a:p>
            <a:r>
              <a:rPr lang="en-US" dirty="0"/>
              <a:t>Real-life systems with high chaos are virtually impossible to predict with current hardware</a:t>
            </a:r>
          </a:p>
        </p:txBody>
      </p:sp>
      <p:pic>
        <p:nvPicPr>
          <p:cNvPr id="6" name="burning-charcoal-fire">
            <a:hlinkClick r:id="" action="ppaction://media"/>
            <a:extLst>
              <a:ext uri="{FF2B5EF4-FFF2-40B4-BE49-F238E27FC236}">
                <a16:creationId xmlns:a16="http://schemas.microsoft.com/office/drawing/2014/main" id="{1087713E-7D4A-F6BB-BB0A-B83EF1AA3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3851" y="1565965"/>
            <a:ext cx="7969359" cy="44827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49FAA5-9D55-834C-CFFC-042A9D9B02A3}"/>
              </a:ext>
            </a:extLst>
          </p:cNvPr>
          <p:cNvSpPr txBox="1"/>
          <p:nvPr/>
        </p:nvSpPr>
        <p:spPr>
          <a:xfrm>
            <a:off x="5348472" y="6082116"/>
            <a:ext cx="579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- </a:t>
            </a:r>
            <a:r>
              <a:rPr lang="en-US" dirty="0">
                <a:hlinkClick r:id="rId5"/>
              </a:rPr>
              <a:t>https://www.pexels.com/video/burning-charcoal-fire-854692/</a:t>
            </a:r>
            <a:r>
              <a:rPr lang="en-US" dirty="0"/>
              <a:t> by user </a:t>
            </a:r>
            <a:r>
              <a:rPr lang="en-US" dirty="0" err="1"/>
              <a:t>Pixabay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00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2099301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1: Open MP4 footage using OpenCV and load text file to store output of the random bit stream (ASCII 1s and 0s)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307F6-D3DA-439A-CE0B-BC2BE856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35" y="3988904"/>
            <a:ext cx="11706529" cy="241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46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8" y="1966779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2: Begin looping through frames (represented as single PNGs), initialize arrays to write temp seeds to, extract frame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00A9F-0EAC-B977-075D-A643EAD6D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105" y="3551582"/>
            <a:ext cx="9303790" cy="310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71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3: Traverse image pixels row by column (skipping 4 each dimension to avoid pattern making), test if pixel is an “orange fire”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876661-6F61-F331-1981-F143679E1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7"/>
          <a:stretch/>
        </p:blipFill>
        <p:spPr>
          <a:xfrm>
            <a:off x="1137470" y="3591340"/>
            <a:ext cx="9917058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3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4: If the pixel was an orange color, concertante its red, green, blue, and location information into a string, md5 hash this string and store it (128-bit hashes)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363A3-D2A2-8B5D-C6D1-30AFF2239D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" b="28239"/>
          <a:stretch/>
        </p:blipFill>
        <p:spPr>
          <a:xfrm>
            <a:off x="147126" y="4059366"/>
            <a:ext cx="11897748" cy="1216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BF530-BE68-2D17-AF7F-5546AECB9A20}"/>
              </a:ext>
            </a:extLst>
          </p:cNvPr>
          <p:cNvSpPr txBox="1"/>
          <p:nvPr/>
        </p:nvSpPr>
        <p:spPr>
          <a:xfrm>
            <a:off x="324677" y="5474894"/>
            <a:ext cx="7036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this for all the current frame’s pixels, then store the whole frame’s information in final seed array, then go onto the next frame…</a:t>
            </a:r>
          </a:p>
        </p:txBody>
      </p:sp>
    </p:spTree>
    <p:extLst>
      <p:ext uri="{BB962C8B-B14F-4D97-AF65-F5344CB8AC3E}">
        <p14:creationId xmlns:p14="http://schemas.microsoft.com/office/powerpoint/2010/main" val="832472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853248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5: Look at the current frame and 4, 8, and 12 frames ahead, make hash based on four different pixels from each of the 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B444F-0A0B-337F-ADC7-997E5AFA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050" y="3479522"/>
            <a:ext cx="7785899" cy="328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1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Using NIST SP 800-22, </a:t>
            </a:r>
            <a:r>
              <a:rPr lang="en-US" sz="3200" i="1" dirty="0"/>
              <a:t>A Statistical Test Suite for Random and Pseudorandom Number Generators for Cryptographic Applications</a:t>
            </a:r>
            <a:r>
              <a:rPr lang="en-US" sz="3200" dirty="0"/>
              <a:t>, we tested the output of our random bit stream</a:t>
            </a:r>
          </a:p>
        </p:txBody>
      </p:sp>
    </p:spTree>
    <p:extLst>
      <p:ext uri="{BB962C8B-B14F-4D97-AF65-F5344CB8AC3E}">
        <p14:creationId xmlns:p14="http://schemas.microsoft.com/office/powerpoint/2010/main" val="2030791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82</TotalTime>
  <Words>429</Words>
  <Application>Microsoft Office PowerPoint</Application>
  <PresentationFormat>Widescreen</PresentationFormat>
  <Paragraphs>34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Proposal Presentation for Fire-Based Random Number Generator</vt:lpstr>
      <vt:lpstr>Why do we need random number generators?</vt:lpstr>
      <vt:lpstr>Our proposed method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Preliminary Results</vt:lpstr>
      <vt:lpstr>Preliminary Results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Footage for Random Number Generation - Proposal</dc:title>
  <dc:creator>Chad Schwenke</dc:creator>
  <cp:lastModifiedBy>Chad Schwenke</cp:lastModifiedBy>
  <cp:revision>19</cp:revision>
  <dcterms:created xsi:type="dcterms:W3CDTF">2022-10-10T05:24:09Z</dcterms:created>
  <dcterms:modified xsi:type="dcterms:W3CDTF">2022-10-23T21:14:56Z</dcterms:modified>
</cp:coreProperties>
</file>

<file path=docProps/thumbnail.jpeg>
</file>